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Caveat"/>
      <p:regular r:id="rId56"/>
      <p:bold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Roboto Medium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34" Type="http://schemas.openxmlformats.org/officeDocument/2006/relationships/slide" Target="slides/slide29.xml"/><Relationship Id="rId63" Type="http://schemas.openxmlformats.org/officeDocument/2006/relationships/font" Target="fonts/RobotoMedium-bold.fntdata"/><Relationship Id="rId21" Type="http://schemas.openxmlformats.org/officeDocument/2006/relationships/slide" Target="slides/slide16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24" Type="http://schemas.openxmlformats.org/officeDocument/2006/relationships/slide" Target="slides/slide19.xml"/><Relationship Id="rId53" Type="http://schemas.openxmlformats.org/officeDocument/2006/relationships/slide" Target="slides/slide48.xml"/><Relationship Id="rId11" Type="http://schemas.openxmlformats.org/officeDocument/2006/relationships/slide" Target="slides/slide6.xml"/><Relationship Id="rId58" Type="http://schemas.openxmlformats.org/officeDocument/2006/relationships/font" Target="fonts/Roboto-regular.fntdata"/><Relationship Id="rId66" Type="http://schemas.openxmlformats.org/officeDocument/2006/relationships/customXml" Target="../customXml/item1.xml"/><Relationship Id="rId5" Type="http://schemas.openxmlformats.org/officeDocument/2006/relationships/notesMaster" Target="notesMasters/notesMaster1.xml"/><Relationship Id="rId61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64" Type="http://schemas.openxmlformats.org/officeDocument/2006/relationships/font" Target="fonts/RobotoMedium-italic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56" Type="http://schemas.openxmlformats.org/officeDocument/2006/relationships/font" Target="fonts/Caveat-regular.fntdata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presProps" Target="presProps.xml"/><Relationship Id="rId46" Type="http://schemas.openxmlformats.org/officeDocument/2006/relationships/slide" Target="slides/slide41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59" Type="http://schemas.openxmlformats.org/officeDocument/2006/relationships/font" Target="fonts/Roboto-bold.fntdata"/><Relationship Id="rId17" Type="http://schemas.openxmlformats.org/officeDocument/2006/relationships/slide" Target="slides/slide12.xml"/><Relationship Id="rId67" Type="http://schemas.openxmlformats.org/officeDocument/2006/relationships/customXml" Target="../customXml/item2.xml"/><Relationship Id="rId41" Type="http://schemas.openxmlformats.org/officeDocument/2006/relationships/slide" Target="slides/slide36.xml"/><Relationship Id="rId62" Type="http://schemas.openxmlformats.org/officeDocument/2006/relationships/font" Target="fonts/RobotoMedium-regular.fntdata"/><Relationship Id="rId20" Type="http://schemas.openxmlformats.org/officeDocument/2006/relationships/slide" Target="slides/slide15.xml"/><Relationship Id="rId54" Type="http://schemas.openxmlformats.org/officeDocument/2006/relationships/slide" Target="slides/slide49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49" Type="http://schemas.openxmlformats.org/officeDocument/2006/relationships/slide" Target="slides/slide44.xml"/><Relationship Id="rId36" Type="http://schemas.openxmlformats.org/officeDocument/2006/relationships/slide" Target="slides/slide3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7" Type="http://schemas.openxmlformats.org/officeDocument/2006/relationships/font" Target="fonts/Caveat-bold.fntdata"/><Relationship Id="rId15" Type="http://schemas.openxmlformats.org/officeDocument/2006/relationships/slide" Target="slides/slide10.xml"/><Relationship Id="rId44" Type="http://schemas.openxmlformats.org/officeDocument/2006/relationships/slide" Target="slides/slide39.xml"/><Relationship Id="rId31" Type="http://schemas.openxmlformats.org/officeDocument/2006/relationships/slide" Target="slides/slide26.xml"/><Relationship Id="rId65" Type="http://schemas.openxmlformats.org/officeDocument/2006/relationships/font" Target="fonts/RobotoMedium-boldItalic.fntdata"/><Relationship Id="rId60" Type="http://schemas.openxmlformats.org/officeDocument/2006/relationships/font" Target="fonts/Roboto-italic.fntdata"/><Relationship Id="rId52" Type="http://schemas.openxmlformats.org/officeDocument/2006/relationships/slide" Target="slides/slide47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39" Type="http://schemas.openxmlformats.org/officeDocument/2006/relationships/slide" Target="slides/slide34.xml"/><Relationship Id="rId13" Type="http://schemas.openxmlformats.org/officeDocument/2006/relationships/slide" Target="slides/slide8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ea143ca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ea143ca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df4de15c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edf4de15c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df4de15c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df4de15c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df4de15c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df4de15c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df4de15c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df4de15c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142cda6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142cda6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142cda62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142cda62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142cda62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f142cda62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142cda62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142cda62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142cda625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142cda625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142cda625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142cda625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df4de15c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df4de15c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142cda625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142cda625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77750faf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077750faf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142cda625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142cda625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142cda62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142cda62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142cda625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142cda625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77750faf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77750faf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142cda625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142cda625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77750faf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77750faf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189b733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189b733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189b7333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189b7333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df4de15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df4de15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189b7333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189b7333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189b7333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189b7333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189b7333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189b7333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189b7333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189b7333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189b733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189b733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189b7333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189b7333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189b7333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189b7333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189b7333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189b7333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f189b7333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f189b7333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189b7333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189b7333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df4de15c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df4de15c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189b7333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f189b7333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2618fdb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f2618fdb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8e42b0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08e42b0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f28b5d5d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f28b5d5d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f28b5d5d1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f28b5d5d1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f28b5d5d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f28b5d5d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f28b5d5d1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f28b5d5d1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f28b5d5d1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f28b5d5d1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28b5d5d1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f28b5d5d1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f28b5d5d1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f28b5d5d1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df4de15c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df4de15c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f28b5d5d1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f28b5d5d1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df4de15c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df4de15c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df4de15c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df4de15c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df4de15c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df4de15c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df4de15c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df4de15c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2.png"/><Relationship Id="rId4" Type="http://schemas.openxmlformats.org/officeDocument/2006/relationships/image" Target="../media/image19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Relationship Id="rId5" Type="http://schemas.openxmlformats.org/officeDocument/2006/relationships/image" Target="../media/image62.png"/><Relationship Id="rId6" Type="http://schemas.openxmlformats.org/officeDocument/2006/relationships/image" Target="../media/image74.gif"/><Relationship Id="rId7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6.png"/><Relationship Id="rId4" Type="http://schemas.openxmlformats.org/officeDocument/2006/relationships/image" Target="../media/image83.png"/><Relationship Id="rId5" Type="http://schemas.openxmlformats.org/officeDocument/2006/relationships/image" Target="../media/image7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425" y="1110138"/>
            <a:ext cx="4273400" cy="35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531425" y="513200"/>
            <a:ext cx="64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aveat"/>
                <a:ea typeface="Caveat"/>
                <a:cs typeface="Caveat"/>
                <a:sym typeface="Caveat"/>
              </a:rPr>
              <a:t>Drum roll please..</a:t>
            </a:r>
            <a:endParaRPr b="1" sz="22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950" y="597062"/>
            <a:ext cx="5758101" cy="394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1581">
            <a:off x="23875" y="82378"/>
            <a:ext cx="7097198" cy="12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1676">
            <a:off x="280600" y="2306675"/>
            <a:ext cx="6420182" cy="17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52666">
            <a:off x="2932150" y="1380247"/>
            <a:ext cx="6060400" cy="1233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800" y="2027000"/>
            <a:ext cx="6409225" cy="22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788" y="126825"/>
            <a:ext cx="61150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07937" y="31486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397" y="126825"/>
            <a:ext cx="808424" cy="80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7025" y="1875450"/>
            <a:ext cx="956701" cy="95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688" y="1282150"/>
            <a:ext cx="4658625" cy="27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00" y="616750"/>
            <a:ext cx="1139300" cy="11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4">
            <a:alphaModFix/>
          </a:blip>
          <a:srcRect b="30751" l="0" r="0" t="28540"/>
          <a:stretch/>
        </p:blipFill>
        <p:spPr>
          <a:xfrm>
            <a:off x="2386675" y="826198"/>
            <a:ext cx="2780499" cy="8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375" y="2275450"/>
            <a:ext cx="3471351" cy="19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7175" y="3458099"/>
            <a:ext cx="1519068" cy="11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0050" y="244371"/>
            <a:ext cx="2423750" cy="9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2925" y="1982188"/>
            <a:ext cx="1779159" cy="10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/>
        </p:nvSpPr>
        <p:spPr>
          <a:xfrm>
            <a:off x="3108000" y="472725"/>
            <a:ext cx="292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Chapter 1.1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2340750" y="919125"/>
            <a:ext cx="44625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Overview of Object-oriented Programming in Java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25" y="1905000"/>
            <a:ext cx="2641951" cy="289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900" y="1451475"/>
            <a:ext cx="3998674" cy="269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698500" y="1058325"/>
            <a:ext cx="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3800400" y="254000"/>
            <a:ext cx="154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aveat"/>
                <a:ea typeface="Caveat"/>
                <a:cs typeface="Caveat"/>
                <a:sym typeface="Caveat"/>
              </a:rPr>
              <a:t>Alan Kay</a:t>
            </a:r>
            <a:endParaRPr b="1" sz="21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9371" l="0" r="0" t="0"/>
          <a:stretch/>
        </p:blipFill>
        <p:spPr>
          <a:xfrm>
            <a:off x="4553000" y="1161250"/>
            <a:ext cx="3785099" cy="32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950" y="1280475"/>
            <a:ext cx="3932775" cy="25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225" y="1880334"/>
            <a:ext cx="1325600" cy="178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6009225" y="1480138"/>
            <a:ext cx="13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SmallTalk</a:t>
            </a:r>
            <a:endParaRPr b="1"/>
          </a:p>
        </p:txBody>
      </p:sp>
      <p:sp>
        <p:nvSpPr>
          <p:cNvPr id="167" name="Google Shape;167;p28"/>
          <p:cNvSpPr txBox="1"/>
          <p:nvPr/>
        </p:nvSpPr>
        <p:spPr>
          <a:xfrm>
            <a:off x="3072000" y="4021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1960s - 1970s</a:t>
            </a:r>
            <a:endParaRPr b="1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63" y="1224121"/>
            <a:ext cx="3836689" cy="316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059" y="1224121"/>
            <a:ext cx="4700878" cy="16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900" y="993075"/>
            <a:ext cx="3221375" cy="315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525" y="1124575"/>
            <a:ext cx="3102251" cy="302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/>
        </p:nvSpPr>
        <p:spPr>
          <a:xfrm>
            <a:off x="2737500" y="317525"/>
            <a:ext cx="366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core concepts of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OOP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in Java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13" y="1019475"/>
            <a:ext cx="8080776" cy="31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050" y="-50"/>
            <a:ext cx="4199901" cy="41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326" y="3894150"/>
            <a:ext cx="1249350" cy="12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/>
        </p:nvSpPr>
        <p:spPr>
          <a:xfrm>
            <a:off x="2357325" y="238750"/>
            <a:ext cx="406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Class &amp; Object</a:t>
            </a:r>
            <a:endParaRPr b="1" sz="1900"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700" y="715750"/>
            <a:ext cx="4064100" cy="2153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/>
        </p:nvSpPr>
        <p:spPr>
          <a:xfrm>
            <a:off x="5019775" y="1879500"/>
            <a:ext cx="129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object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2397750" y="819825"/>
            <a:ext cx="207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class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538350" y="3070625"/>
            <a:ext cx="80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Class:</a:t>
            </a:r>
            <a:r>
              <a:rPr lang="en"/>
              <a:t> A blueprint or template for creating objects. It defines the properties and methods of the object.</a:t>
            </a:r>
            <a:endParaRPr/>
          </a:p>
        </p:txBody>
      </p:sp>
      <p:sp>
        <p:nvSpPr>
          <p:cNvPr id="195" name="Google Shape;195;p32"/>
          <p:cNvSpPr txBox="1"/>
          <p:nvPr/>
        </p:nvSpPr>
        <p:spPr>
          <a:xfrm>
            <a:off x="538350" y="3720325"/>
            <a:ext cx="748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</a:t>
            </a:r>
            <a:r>
              <a:rPr lang="en"/>
              <a:t>: An instance of a class. An object is an individual instance of a class and has its own state and behavior.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25" y="2328913"/>
            <a:ext cx="1366499" cy="7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725" y="3183900"/>
            <a:ext cx="1138775" cy="11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8925" y="3183901"/>
            <a:ext cx="1606100" cy="1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7975" y="1041361"/>
            <a:ext cx="1366500" cy="115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9895" y="1041351"/>
            <a:ext cx="1102476" cy="19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826" y="1590699"/>
            <a:ext cx="3133824" cy="23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1891100" y="458575"/>
            <a:ext cx="7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</a:t>
            </a:r>
            <a:endParaRPr b="1"/>
          </a:p>
        </p:txBody>
      </p:sp>
      <p:sp>
        <p:nvSpPr>
          <p:cNvPr id="207" name="Google Shape;207;p33"/>
          <p:cNvSpPr txBox="1"/>
          <p:nvPr/>
        </p:nvSpPr>
        <p:spPr>
          <a:xfrm>
            <a:off x="6695925" y="458575"/>
            <a:ext cx="11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Objects</a:t>
            </a:r>
            <a:endParaRPr b="1"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1550" y="1041350"/>
            <a:ext cx="1085332" cy="204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25744" l="0" r="0" t="0"/>
          <a:stretch/>
        </p:blipFill>
        <p:spPr>
          <a:xfrm>
            <a:off x="1069900" y="1397124"/>
            <a:ext cx="3836675" cy="2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12297" l="42112" r="0" t="80612"/>
          <a:stretch/>
        </p:blipFill>
        <p:spPr>
          <a:xfrm>
            <a:off x="5853100" y="1264600"/>
            <a:ext cx="2220999" cy="2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12297" l="42112" r="0" t="80612"/>
          <a:stretch/>
        </p:blipFill>
        <p:spPr>
          <a:xfrm>
            <a:off x="5853100" y="1604925"/>
            <a:ext cx="2220999" cy="2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12297" l="42112" r="0" t="80612"/>
          <a:stretch/>
        </p:blipFill>
        <p:spPr>
          <a:xfrm>
            <a:off x="5853100" y="1945250"/>
            <a:ext cx="2220999" cy="2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12297" l="42112" r="0" t="80612"/>
          <a:stretch/>
        </p:blipFill>
        <p:spPr>
          <a:xfrm>
            <a:off x="5853100" y="2285575"/>
            <a:ext cx="2220999" cy="2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3">
            <a:alphaModFix/>
          </a:blip>
          <a:srcRect b="12297" l="42112" r="0" t="80612"/>
          <a:stretch/>
        </p:blipFill>
        <p:spPr>
          <a:xfrm>
            <a:off x="5853100" y="2633625"/>
            <a:ext cx="2220999" cy="2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12297" l="42112" r="0" t="80612"/>
          <a:stretch/>
        </p:blipFill>
        <p:spPr>
          <a:xfrm>
            <a:off x="5853100" y="2973950"/>
            <a:ext cx="2220999" cy="2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b="12297" l="42112" r="0" t="80612"/>
          <a:stretch/>
        </p:blipFill>
        <p:spPr>
          <a:xfrm>
            <a:off x="5853100" y="3314275"/>
            <a:ext cx="2220999" cy="2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b="12297" l="42112" r="0" t="80612"/>
          <a:stretch/>
        </p:blipFill>
        <p:spPr>
          <a:xfrm>
            <a:off x="5853100" y="3654600"/>
            <a:ext cx="2220999" cy="2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875" y="833312"/>
            <a:ext cx="3102251" cy="302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/>
          <p:nvPr/>
        </p:nvSpPr>
        <p:spPr>
          <a:xfrm>
            <a:off x="3372575" y="1009238"/>
            <a:ext cx="980700" cy="148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>
            <a:off x="4818975" y="1009238"/>
            <a:ext cx="980700" cy="148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 txBox="1"/>
          <p:nvPr/>
        </p:nvSpPr>
        <p:spPr>
          <a:xfrm>
            <a:off x="2801092" y="3894697"/>
            <a:ext cx="354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Abstraction and Encapsulation</a:t>
            </a:r>
            <a:endParaRPr b="1" sz="1500"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175" y="1545801"/>
            <a:ext cx="415500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575" y="1545801"/>
            <a:ext cx="415500" cy="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75" y="169325"/>
            <a:ext cx="4404450" cy="29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337350" y="3663925"/>
            <a:ext cx="846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refers to the process of combining data and functions within a single unit or object, and hiding the internal representation or state of an object from the outside world.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525" y="754950"/>
            <a:ext cx="3962125" cy="25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325" y="1137137"/>
            <a:ext cx="3451350" cy="23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2539950" y="365750"/>
            <a:ext cx="406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Abstraction</a:t>
            </a:r>
            <a:endParaRPr b="1" sz="1900"/>
          </a:p>
        </p:txBody>
      </p:sp>
      <p:sp>
        <p:nvSpPr>
          <p:cNvPr id="245" name="Google Shape;245;p37"/>
          <p:cNvSpPr txBox="1"/>
          <p:nvPr/>
        </p:nvSpPr>
        <p:spPr>
          <a:xfrm>
            <a:off x="1001850" y="3732400"/>
            <a:ext cx="714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Abstraction refers to the practice of hiding the implementation details of a class and exposing only the necessary information to the outside world.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0" y="344925"/>
            <a:ext cx="7303749" cy="38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/>
          <p:nvPr/>
        </p:nvSpPr>
        <p:spPr>
          <a:xfrm>
            <a:off x="2357325" y="238750"/>
            <a:ext cx="406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Polymorphism</a:t>
            </a:r>
            <a:endParaRPr b="1" sz="1900"/>
          </a:p>
        </p:txBody>
      </p:sp>
      <p:sp>
        <p:nvSpPr>
          <p:cNvPr id="252" name="Google Shape;252;p38"/>
          <p:cNvSpPr txBox="1"/>
          <p:nvPr/>
        </p:nvSpPr>
        <p:spPr>
          <a:xfrm>
            <a:off x="1014150" y="4083850"/>
            <a:ext cx="711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refers to the ability of an object to take on many forms. In Java, polymorphism is achieved through method overriding and method overloading.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850" y="973975"/>
            <a:ext cx="4988276" cy="362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 txBox="1"/>
          <p:nvPr/>
        </p:nvSpPr>
        <p:spPr>
          <a:xfrm>
            <a:off x="2357325" y="238750"/>
            <a:ext cx="406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Inheritance</a:t>
            </a:r>
            <a:endParaRPr b="1" sz="1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/>
        </p:nvSpPr>
        <p:spPr>
          <a:xfrm>
            <a:off x="3108000" y="472725"/>
            <a:ext cx="292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Chapter 1.2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1566325" y="919125"/>
            <a:ext cx="601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JVM, Java environment(JRE/JDK), Java tools 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38" y="2024950"/>
            <a:ext cx="3888975" cy="23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/>
        </p:nvSpPr>
        <p:spPr>
          <a:xfrm>
            <a:off x="1566300" y="2456925"/>
            <a:ext cx="601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Let's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first understand how machine understand anything.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650" y="892100"/>
            <a:ext cx="1560701" cy="12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777700" y="1990500"/>
            <a:ext cx="6366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Impact"/>
                <a:ea typeface="Impact"/>
                <a:cs typeface="Impact"/>
                <a:sym typeface="Impact"/>
              </a:rPr>
              <a:t>James Gosling</a:t>
            </a:r>
            <a:endParaRPr b="1" sz="5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474" y="1262088"/>
            <a:ext cx="4398699" cy="44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1177">
            <a:off x="1235774" y="386126"/>
            <a:ext cx="1794202" cy="137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775" y="1337950"/>
            <a:ext cx="1996303" cy="28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875" y="1450813"/>
            <a:ext cx="2040950" cy="30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/>
          <p:nvPr/>
        </p:nvSpPr>
        <p:spPr>
          <a:xfrm>
            <a:off x="2057400" y="603325"/>
            <a:ext cx="2212200" cy="1392300"/>
          </a:xfrm>
          <a:prstGeom prst="wedgeEllipseCallout">
            <a:avLst>
              <a:gd fmla="val -39510" name="adj1"/>
              <a:gd fmla="val 47772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يو ماما سمينة للغاية ، لقد التقطت صورة لعيد ميلادها الأخير وما زالت تطبع.</a:t>
            </a:r>
            <a:endParaRPr sz="1300"/>
          </a:p>
        </p:txBody>
      </p:sp>
      <p:sp>
        <p:nvSpPr>
          <p:cNvPr id="279" name="Google Shape;279;p42"/>
          <p:cNvSpPr/>
          <p:nvPr/>
        </p:nvSpPr>
        <p:spPr>
          <a:xfrm>
            <a:off x="5213100" y="881750"/>
            <a:ext cx="1725000" cy="1113900"/>
          </a:xfrm>
          <a:prstGeom prst="wedgeEllipseCallout">
            <a:avLst>
              <a:gd fmla="val 54541" name="adj1"/>
              <a:gd fmla="val 41659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bro you ok?</a:t>
            </a:r>
            <a:endParaRPr b="1"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000" y="1286775"/>
            <a:ext cx="1950000" cy="29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00" y="1380263"/>
            <a:ext cx="2040950" cy="30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/>
          <p:nvPr/>
        </p:nvSpPr>
        <p:spPr>
          <a:xfrm>
            <a:off x="2057400" y="603325"/>
            <a:ext cx="2212200" cy="1392300"/>
          </a:xfrm>
          <a:prstGeom prst="wedgeEllipseCallout">
            <a:avLst>
              <a:gd fmla="val -39510" name="adj1"/>
              <a:gd fmla="val 47772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يو ماما سمينة للغاية ، لقد التقطت صورة لعيد ميلادها الأخير وما زالت تطبع.</a:t>
            </a:r>
            <a:endParaRPr sz="1300"/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600" y="2571750"/>
            <a:ext cx="1095075" cy="19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/>
          <p:nvPr/>
        </p:nvSpPr>
        <p:spPr>
          <a:xfrm>
            <a:off x="4895975" y="1286775"/>
            <a:ext cx="1578000" cy="1075200"/>
          </a:xfrm>
          <a:prstGeom prst="cloudCallout">
            <a:avLst>
              <a:gd fmla="val -41176" name="adj1"/>
              <a:gd fmla="val 11303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Yo momma is so fat, I took a picture of her last Christmas and it's still printing.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00" y="1380263"/>
            <a:ext cx="2040950" cy="301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000" y="1286775"/>
            <a:ext cx="1950000" cy="29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/>
          <p:nvPr/>
        </p:nvSpPr>
        <p:spPr>
          <a:xfrm>
            <a:off x="2057400" y="603325"/>
            <a:ext cx="2212200" cy="1392300"/>
          </a:xfrm>
          <a:prstGeom prst="wedgeEllipseCallout">
            <a:avLst>
              <a:gd fmla="val -39510" name="adj1"/>
              <a:gd fmla="val 47772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 momma is so fat, I took a picture of her last Christmas and it's still printing.</a:t>
            </a:r>
            <a:endParaRPr sz="1300"/>
          </a:p>
        </p:txBody>
      </p:sp>
      <p:sp>
        <p:nvSpPr>
          <p:cNvPr id="296" name="Google Shape;296;p44"/>
          <p:cNvSpPr/>
          <p:nvPr/>
        </p:nvSpPr>
        <p:spPr>
          <a:xfrm>
            <a:off x="4725825" y="603325"/>
            <a:ext cx="2212200" cy="1392300"/>
          </a:xfrm>
          <a:prstGeom prst="wedgeEllipseCallout">
            <a:avLst>
              <a:gd fmla="val 54541" name="adj1"/>
              <a:gd fmla="val 41659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Yo momma is so fat that Dora can't even explore her!</a:t>
            </a:r>
            <a:endParaRPr b="1"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000" y="1286775"/>
            <a:ext cx="1950000" cy="29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00" y="1380263"/>
            <a:ext cx="2040950" cy="301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463" y="1765825"/>
            <a:ext cx="1095075" cy="19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/>
        </p:nvSpPr>
        <p:spPr>
          <a:xfrm>
            <a:off x="3551550" y="1237525"/>
            <a:ext cx="20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/>
        </p:nvSpPr>
        <p:spPr>
          <a:xfrm>
            <a:off x="758925" y="1247188"/>
            <a:ext cx="12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0" y="1588662"/>
            <a:ext cx="1832150" cy="22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750" y="1437852"/>
            <a:ext cx="3813899" cy="254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1650" y="2298076"/>
            <a:ext cx="1133750" cy="10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/>
        </p:nvSpPr>
        <p:spPr>
          <a:xfrm>
            <a:off x="7112850" y="1247188"/>
            <a:ext cx="12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Machine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7150" y="2169169"/>
            <a:ext cx="1662750" cy="11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/>
        </p:nvSpPr>
        <p:spPr>
          <a:xfrm>
            <a:off x="2616150" y="1731475"/>
            <a:ext cx="24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compiler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1199" y="2308369"/>
            <a:ext cx="1241699" cy="910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46"/>
          <p:cNvCxnSpPr>
            <a:stCxn id="310" idx="3"/>
            <a:endCxn id="314" idx="1"/>
          </p:cNvCxnSpPr>
          <p:nvPr/>
        </p:nvCxnSpPr>
        <p:spPr>
          <a:xfrm>
            <a:off x="2295850" y="2709163"/>
            <a:ext cx="621300" cy="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46"/>
          <p:cNvCxnSpPr>
            <a:stCxn id="314" idx="3"/>
            <a:endCxn id="316" idx="1"/>
          </p:cNvCxnSpPr>
          <p:nvPr/>
        </p:nvCxnSpPr>
        <p:spPr>
          <a:xfrm>
            <a:off x="4579900" y="2763482"/>
            <a:ext cx="62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46"/>
          <p:cNvCxnSpPr>
            <a:stCxn id="316" idx="3"/>
          </p:cNvCxnSpPr>
          <p:nvPr/>
        </p:nvCxnSpPr>
        <p:spPr>
          <a:xfrm flipH="1" rot="10800000">
            <a:off x="6442898" y="2684280"/>
            <a:ext cx="958200" cy="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/>
        </p:nvSpPr>
        <p:spPr>
          <a:xfrm>
            <a:off x="3365925" y="1380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GCC (GNU Compiler Collection)</a:t>
            </a:r>
            <a:endParaRPr/>
          </a:p>
        </p:txBody>
      </p:sp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925" y="541425"/>
            <a:ext cx="711126" cy="8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50" y="2546955"/>
            <a:ext cx="628725" cy="694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47"/>
          <p:cNvCxnSpPr>
            <a:stCxn id="325" idx="3"/>
            <a:endCxn id="328" idx="1"/>
          </p:cNvCxnSpPr>
          <p:nvPr/>
        </p:nvCxnSpPr>
        <p:spPr>
          <a:xfrm>
            <a:off x="4740051" y="960988"/>
            <a:ext cx="245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9" name="Google Shape;32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9058" y="495175"/>
            <a:ext cx="1637043" cy="88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8822" y="2010999"/>
            <a:ext cx="931675" cy="9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7"/>
          <p:cNvSpPr txBox="1"/>
          <p:nvPr/>
        </p:nvSpPr>
        <p:spPr>
          <a:xfrm>
            <a:off x="3458746" y="2900250"/>
            <a:ext cx="20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Visual C++</a:t>
            </a:r>
            <a:endParaRPr/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2100" y="2340174"/>
            <a:ext cx="845350" cy="8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0838" y="3453325"/>
            <a:ext cx="1442326" cy="10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7"/>
          <p:cNvSpPr txBox="1"/>
          <p:nvPr/>
        </p:nvSpPr>
        <p:spPr>
          <a:xfrm>
            <a:off x="3458746" y="4538450"/>
            <a:ext cx="20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Clang</a:t>
            </a:r>
            <a:endParaRPr/>
          </a:p>
        </p:txBody>
      </p:sp>
      <p:pic>
        <p:nvPicPr>
          <p:cNvPr id="335" name="Google Shape;33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98247" y="3830250"/>
            <a:ext cx="1017678" cy="88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47"/>
          <p:cNvCxnSpPr>
            <a:stCxn id="326" idx="3"/>
            <a:endCxn id="331" idx="1"/>
          </p:cNvCxnSpPr>
          <p:nvPr/>
        </p:nvCxnSpPr>
        <p:spPr>
          <a:xfrm>
            <a:off x="1645775" y="2894329"/>
            <a:ext cx="1812900" cy="20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47"/>
          <p:cNvCxnSpPr>
            <a:stCxn id="331" idx="3"/>
            <a:endCxn id="332" idx="1"/>
          </p:cNvCxnSpPr>
          <p:nvPr/>
        </p:nvCxnSpPr>
        <p:spPr>
          <a:xfrm flipH="1" rot="10800000">
            <a:off x="5550346" y="2762850"/>
            <a:ext cx="2081700" cy="33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47"/>
          <p:cNvCxnSpPr>
            <a:stCxn id="333" idx="3"/>
            <a:endCxn id="335" idx="1"/>
          </p:cNvCxnSpPr>
          <p:nvPr/>
        </p:nvCxnSpPr>
        <p:spPr>
          <a:xfrm>
            <a:off x="5293164" y="3995888"/>
            <a:ext cx="2205000" cy="27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9" name="Google Shape;3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850" y="649655"/>
            <a:ext cx="628725" cy="69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650" y="3741452"/>
            <a:ext cx="711126" cy="7857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47"/>
          <p:cNvCxnSpPr>
            <a:stCxn id="339" idx="3"/>
            <a:endCxn id="325" idx="1"/>
          </p:cNvCxnSpPr>
          <p:nvPr/>
        </p:nvCxnSpPr>
        <p:spPr>
          <a:xfrm flipH="1" rot="10800000">
            <a:off x="1604575" y="961029"/>
            <a:ext cx="2424300" cy="3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47"/>
          <p:cNvCxnSpPr>
            <a:stCxn id="340" idx="3"/>
            <a:endCxn id="333" idx="1"/>
          </p:cNvCxnSpPr>
          <p:nvPr/>
        </p:nvCxnSpPr>
        <p:spPr>
          <a:xfrm flipH="1" rot="10800000">
            <a:off x="1645776" y="3995751"/>
            <a:ext cx="2205000" cy="13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25" y="2042838"/>
            <a:ext cx="1692524" cy="10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8"/>
          <p:cNvSpPr/>
          <p:nvPr/>
        </p:nvSpPr>
        <p:spPr>
          <a:xfrm>
            <a:off x="3681725" y="1951350"/>
            <a:ext cx="1240800" cy="124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???????</a:t>
            </a:r>
            <a:endParaRPr/>
          </a:p>
        </p:txBody>
      </p:sp>
      <p:pic>
        <p:nvPicPr>
          <p:cNvPr id="349" name="Google Shape;3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058" y="495175"/>
            <a:ext cx="1637043" cy="88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2100" y="2149074"/>
            <a:ext cx="845350" cy="8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9772" y="3911700"/>
            <a:ext cx="1017678" cy="88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48"/>
          <p:cNvCxnSpPr>
            <a:stCxn id="347" idx="3"/>
            <a:endCxn id="348" idx="2"/>
          </p:cNvCxnSpPr>
          <p:nvPr/>
        </p:nvCxnSpPr>
        <p:spPr>
          <a:xfrm>
            <a:off x="2077649" y="2571750"/>
            <a:ext cx="160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48"/>
          <p:cNvCxnSpPr>
            <a:stCxn id="348" idx="6"/>
            <a:endCxn id="349" idx="1"/>
          </p:cNvCxnSpPr>
          <p:nvPr/>
        </p:nvCxnSpPr>
        <p:spPr>
          <a:xfrm flipH="1" rot="10800000">
            <a:off x="4922525" y="937950"/>
            <a:ext cx="2356500" cy="16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48"/>
          <p:cNvCxnSpPr>
            <a:stCxn id="348" idx="6"/>
            <a:endCxn id="350" idx="1"/>
          </p:cNvCxnSpPr>
          <p:nvPr/>
        </p:nvCxnSpPr>
        <p:spPr>
          <a:xfrm>
            <a:off x="4922525" y="2571750"/>
            <a:ext cx="27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48"/>
          <p:cNvCxnSpPr>
            <a:stCxn id="348" idx="6"/>
            <a:endCxn id="351" idx="1"/>
          </p:cNvCxnSpPr>
          <p:nvPr/>
        </p:nvCxnSpPr>
        <p:spPr>
          <a:xfrm>
            <a:off x="4922525" y="2571750"/>
            <a:ext cx="2537100" cy="17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163" y="559463"/>
            <a:ext cx="711126" cy="8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058" y="495175"/>
            <a:ext cx="1637043" cy="88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850" y="649655"/>
            <a:ext cx="628725" cy="694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49"/>
          <p:cNvCxnSpPr>
            <a:stCxn id="362" idx="3"/>
            <a:endCxn id="360" idx="1"/>
          </p:cNvCxnSpPr>
          <p:nvPr/>
        </p:nvCxnSpPr>
        <p:spPr>
          <a:xfrm flipH="1" rot="10800000">
            <a:off x="1604575" y="979029"/>
            <a:ext cx="856500" cy="1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4" name="Google Shape;36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200" y="2008433"/>
            <a:ext cx="856499" cy="5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008" y="495175"/>
            <a:ext cx="1637043" cy="88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008" y="1833387"/>
            <a:ext cx="1637043" cy="885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/>
        </p:nvSpPr>
        <p:spPr>
          <a:xfrm>
            <a:off x="4491825" y="737763"/>
            <a:ext cx="17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machine code</a:t>
            </a:r>
            <a:endParaRPr/>
          </a:p>
        </p:txBody>
      </p:sp>
      <p:cxnSp>
        <p:nvCxnSpPr>
          <p:cNvPr id="368" name="Google Shape;368;p49"/>
          <p:cNvCxnSpPr>
            <a:stCxn id="360" idx="3"/>
            <a:endCxn id="367" idx="1"/>
          </p:cNvCxnSpPr>
          <p:nvPr/>
        </p:nvCxnSpPr>
        <p:spPr>
          <a:xfrm flipH="1" rot="10800000">
            <a:off x="3172288" y="937925"/>
            <a:ext cx="1319400" cy="4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49"/>
          <p:cNvCxnSpPr>
            <a:stCxn id="367" idx="3"/>
            <a:endCxn id="365" idx="1"/>
          </p:cNvCxnSpPr>
          <p:nvPr/>
        </p:nvCxnSpPr>
        <p:spPr>
          <a:xfrm>
            <a:off x="6260625" y="937863"/>
            <a:ext cx="1186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49"/>
          <p:cNvSpPr/>
          <p:nvPr/>
        </p:nvSpPr>
        <p:spPr>
          <a:xfrm>
            <a:off x="4398700" y="2124725"/>
            <a:ext cx="711000" cy="30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</a:t>
            </a:r>
            <a:endParaRPr/>
          </a:p>
        </p:txBody>
      </p:sp>
      <p:sp>
        <p:nvSpPr>
          <p:cNvPr id="371" name="Google Shape;371;p49"/>
          <p:cNvSpPr txBox="1"/>
          <p:nvPr/>
        </p:nvSpPr>
        <p:spPr>
          <a:xfrm>
            <a:off x="5510325" y="2075963"/>
            <a:ext cx="17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Linux machine code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72" name="Google Shape;372;p49"/>
          <p:cNvCxnSpPr>
            <a:stCxn id="370" idx="3"/>
            <a:endCxn id="371" idx="1"/>
          </p:cNvCxnSpPr>
          <p:nvPr/>
        </p:nvCxnSpPr>
        <p:spPr>
          <a:xfrm>
            <a:off x="5109700" y="2276075"/>
            <a:ext cx="4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49"/>
          <p:cNvCxnSpPr>
            <a:stCxn id="371" idx="3"/>
          </p:cNvCxnSpPr>
          <p:nvPr/>
        </p:nvCxnSpPr>
        <p:spPr>
          <a:xfrm flipH="1" rot="10800000">
            <a:off x="7279125" y="2257463"/>
            <a:ext cx="10062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49"/>
          <p:cNvSpPr/>
          <p:nvPr/>
        </p:nvSpPr>
        <p:spPr>
          <a:xfrm>
            <a:off x="1518275" y="2124725"/>
            <a:ext cx="711000" cy="30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javac</a:t>
            </a:r>
            <a:endParaRPr/>
          </a:p>
        </p:txBody>
      </p:sp>
      <p:sp>
        <p:nvSpPr>
          <p:cNvPr id="375" name="Google Shape;375;p49"/>
          <p:cNvSpPr/>
          <p:nvPr/>
        </p:nvSpPr>
        <p:spPr>
          <a:xfrm>
            <a:off x="2602925" y="2115425"/>
            <a:ext cx="1319400" cy="30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bytecode</a:t>
            </a:r>
            <a:endParaRPr/>
          </a:p>
        </p:txBody>
      </p:sp>
      <p:cxnSp>
        <p:nvCxnSpPr>
          <p:cNvPr id="376" name="Google Shape;376;p49"/>
          <p:cNvCxnSpPr>
            <a:stCxn id="374" idx="3"/>
            <a:endCxn id="375" idx="1"/>
          </p:cNvCxnSpPr>
          <p:nvPr/>
        </p:nvCxnSpPr>
        <p:spPr>
          <a:xfrm flipH="1" rot="10800000">
            <a:off x="2229275" y="2266775"/>
            <a:ext cx="373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49"/>
          <p:cNvCxnSpPr>
            <a:stCxn id="375" idx="3"/>
            <a:endCxn id="370" idx="1"/>
          </p:cNvCxnSpPr>
          <p:nvPr/>
        </p:nvCxnSpPr>
        <p:spPr>
          <a:xfrm>
            <a:off x="3922325" y="2266775"/>
            <a:ext cx="4764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49"/>
          <p:cNvSpPr/>
          <p:nvPr/>
        </p:nvSpPr>
        <p:spPr>
          <a:xfrm>
            <a:off x="4398700" y="3219725"/>
            <a:ext cx="711000" cy="30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</a:t>
            </a:r>
            <a:endParaRPr/>
          </a:p>
        </p:txBody>
      </p:sp>
      <p:sp>
        <p:nvSpPr>
          <p:cNvPr id="379" name="Google Shape;379;p49"/>
          <p:cNvSpPr txBox="1"/>
          <p:nvPr/>
        </p:nvSpPr>
        <p:spPr>
          <a:xfrm>
            <a:off x="5510325" y="3170963"/>
            <a:ext cx="17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Win</a:t>
            </a:r>
            <a:r>
              <a:rPr lang="en">
                <a:solidFill>
                  <a:schemeClr val="dk1"/>
                </a:solidFill>
              </a:rPr>
              <a:t> machine code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0" name="Google Shape;380;p49"/>
          <p:cNvCxnSpPr>
            <a:stCxn id="378" idx="3"/>
            <a:endCxn id="379" idx="1"/>
          </p:cNvCxnSpPr>
          <p:nvPr/>
        </p:nvCxnSpPr>
        <p:spPr>
          <a:xfrm>
            <a:off x="5109700" y="3371075"/>
            <a:ext cx="4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49"/>
          <p:cNvCxnSpPr>
            <a:stCxn id="379" idx="3"/>
          </p:cNvCxnSpPr>
          <p:nvPr/>
        </p:nvCxnSpPr>
        <p:spPr>
          <a:xfrm flipH="1" rot="10800000">
            <a:off x="7279125" y="3352463"/>
            <a:ext cx="10062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2" name="Google Shape;38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0750" y="2948399"/>
            <a:ext cx="845350" cy="84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49"/>
          <p:cNvCxnSpPr>
            <a:stCxn id="375" idx="3"/>
            <a:endCxn id="378" idx="1"/>
          </p:cNvCxnSpPr>
          <p:nvPr/>
        </p:nvCxnSpPr>
        <p:spPr>
          <a:xfrm>
            <a:off x="3922325" y="2266775"/>
            <a:ext cx="476400" cy="11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49"/>
          <p:cNvSpPr/>
          <p:nvPr/>
        </p:nvSpPr>
        <p:spPr>
          <a:xfrm>
            <a:off x="4374225" y="4475375"/>
            <a:ext cx="711000" cy="30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</a:t>
            </a:r>
            <a:endParaRPr/>
          </a:p>
        </p:txBody>
      </p:sp>
      <p:sp>
        <p:nvSpPr>
          <p:cNvPr id="385" name="Google Shape;385;p49"/>
          <p:cNvSpPr txBox="1"/>
          <p:nvPr/>
        </p:nvSpPr>
        <p:spPr>
          <a:xfrm>
            <a:off x="5485850" y="4426613"/>
            <a:ext cx="17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</a:t>
            </a:r>
            <a:r>
              <a:rPr lang="en">
                <a:solidFill>
                  <a:schemeClr val="dk1"/>
                </a:solidFill>
              </a:rPr>
              <a:t> machine code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6" name="Google Shape;386;p49"/>
          <p:cNvCxnSpPr>
            <a:stCxn id="384" idx="3"/>
            <a:endCxn id="385" idx="1"/>
          </p:cNvCxnSpPr>
          <p:nvPr/>
        </p:nvCxnSpPr>
        <p:spPr>
          <a:xfrm>
            <a:off x="5085225" y="4626725"/>
            <a:ext cx="4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49"/>
          <p:cNvCxnSpPr>
            <a:stCxn id="385" idx="3"/>
          </p:cNvCxnSpPr>
          <p:nvPr/>
        </p:nvCxnSpPr>
        <p:spPr>
          <a:xfrm flipH="1" rot="10800000">
            <a:off x="7254650" y="4608113"/>
            <a:ext cx="10062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49"/>
          <p:cNvCxnSpPr>
            <a:stCxn id="375" idx="3"/>
            <a:endCxn id="384" idx="1"/>
          </p:cNvCxnSpPr>
          <p:nvPr/>
        </p:nvCxnSpPr>
        <p:spPr>
          <a:xfrm>
            <a:off x="3922325" y="2266775"/>
            <a:ext cx="451800" cy="23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9" name="Google Shape;389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4584" y="4174738"/>
            <a:ext cx="1017678" cy="8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/>
        </p:nvSpPr>
        <p:spPr>
          <a:xfrm>
            <a:off x="2340800" y="2156100"/>
            <a:ext cx="599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JVM is responsible for executing Java code. It provides a platform-independent execution environment for Java applications, ensuring that they run the same way on different operating systems.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50"/>
          <p:cNvSpPr txBox="1"/>
          <p:nvPr/>
        </p:nvSpPr>
        <p:spPr>
          <a:xfrm>
            <a:off x="805900" y="2240850"/>
            <a:ext cx="1169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JVM</a:t>
            </a:r>
            <a:endParaRPr b="1" sz="3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100" y="1463725"/>
            <a:ext cx="4033800" cy="22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1"/>
          <p:cNvSpPr txBox="1"/>
          <p:nvPr/>
        </p:nvSpPr>
        <p:spPr>
          <a:xfrm>
            <a:off x="3987450" y="421325"/>
            <a:ext cx="1169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JRE</a:t>
            </a:r>
            <a:endParaRPr b="1" sz="3100"/>
          </a:p>
        </p:txBody>
      </p:sp>
      <p:sp>
        <p:nvSpPr>
          <p:cNvPr id="402" name="Google Shape;402;p51"/>
          <p:cNvSpPr txBox="1"/>
          <p:nvPr/>
        </p:nvSpPr>
        <p:spPr>
          <a:xfrm>
            <a:off x="951000" y="986725"/>
            <a:ext cx="724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Java Runtime E</a:t>
            </a:r>
            <a:r>
              <a:rPr lang="en" sz="1900"/>
              <a:t>nvironment</a:t>
            </a:r>
            <a:endParaRPr sz="1900"/>
          </a:p>
        </p:txBody>
      </p:sp>
      <p:sp>
        <p:nvSpPr>
          <p:cNvPr id="403" name="Google Shape;403;p51"/>
          <p:cNvSpPr txBox="1"/>
          <p:nvPr/>
        </p:nvSpPr>
        <p:spPr>
          <a:xfrm>
            <a:off x="190800" y="3862700"/>
            <a:ext cx="876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software component that provides the minimum requirements for executing a Java application. The JRE includes the Java Virtual Machine (JVM)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4572000" y="-172775"/>
            <a:ext cx="4572000" cy="5343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7894"/>
            <a:ext cx="4572000" cy="289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25" y="624676"/>
            <a:ext cx="3399699" cy="14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5020900" y="694050"/>
            <a:ext cx="3727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1990</a:t>
            </a:r>
            <a:endParaRPr b="1" sz="9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020900" y="133550"/>
            <a:ext cx="3727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MID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024" y="2343513"/>
            <a:ext cx="3399700" cy="25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00" y="1577700"/>
            <a:ext cx="3888975" cy="233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2"/>
          <p:cNvSpPr txBox="1"/>
          <p:nvPr/>
        </p:nvSpPr>
        <p:spPr>
          <a:xfrm>
            <a:off x="3987450" y="421325"/>
            <a:ext cx="1169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JDK</a:t>
            </a:r>
            <a:endParaRPr b="1" sz="3100"/>
          </a:p>
        </p:txBody>
      </p:sp>
      <p:sp>
        <p:nvSpPr>
          <p:cNvPr id="410" name="Google Shape;410;p52"/>
          <p:cNvSpPr txBox="1"/>
          <p:nvPr/>
        </p:nvSpPr>
        <p:spPr>
          <a:xfrm>
            <a:off x="951000" y="986725"/>
            <a:ext cx="724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Java Development Kit</a:t>
            </a:r>
            <a:endParaRPr sz="1900"/>
          </a:p>
        </p:txBody>
      </p:sp>
      <p:sp>
        <p:nvSpPr>
          <p:cNvPr id="411" name="Google Shape;411;p52"/>
          <p:cNvSpPr txBox="1"/>
          <p:nvPr/>
        </p:nvSpPr>
        <p:spPr>
          <a:xfrm>
            <a:off x="373800" y="3908875"/>
            <a:ext cx="839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JDK is a software development environment used for developing Java applications. It includes the JRE, which provides the minimum requirements for executing a Java application, as well as additional tools and libraries for developing, compiling, and testing Java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/>
          <p:nvPr/>
        </p:nvSpPr>
        <p:spPr>
          <a:xfrm>
            <a:off x="3108000" y="712600"/>
            <a:ext cx="292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Chapter 1.3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53"/>
          <p:cNvSpPr txBox="1"/>
          <p:nvPr/>
        </p:nvSpPr>
        <p:spPr>
          <a:xfrm>
            <a:off x="2340750" y="1014600"/>
            <a:ext cx="446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Features of Java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8" name="Google Shape;4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775" y="1617975"/>
            <a:ext cx="5390451" cy="302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500" y="141150"/>
            <a:ext cx="635002" cy="63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/>
        </p:nvSpPr>
        <p:spPr>
          <a:xfrm>
            <a:off x="1463325" y="1725150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Secure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Portable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Object Oriented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Robust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Multi-threading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Dynamic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725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/>
        </p:nvSpPr>
        <p:spPr>
          <a:xfrm>
            <a:off x="2539950" y="444500"/>
            <a:ext cx="406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Secure</a:t>
            </a:r>
            <a:endParaRPr b="1" sz="2300"/>
          </a:p>
        </p:txBody>
      </p:sp>
      <p:sp>
        <p:nvSpPr>
          <p:cNvPr id="431" name="Google Shape;431;p55"/>
          <p:cNvSpPr txBox="1"/>
          <p:nvPr/>
        </p:nvSpPr>
        <p:spPr>
          <a:xfrm>
            <a:off x="404450" y="1507263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Bytecode is safer </a:t>
            </a:r>
            <a:endParaRPr/>
          </a:p>
        </p:txBody>
      </p:sp>
      <p:sp>
        <p:nvSpPr>
          <p:cNvPr id="432" name="Google Shape;432;p55"/>
          <p:cNvSpPr txBox="1"/>
          <p:nvPr/>
        </p:nvSpPr>
        <p:spPr>
          <a:xfrm>
            <a:off x="404450" y="1962338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Lots of exception handling</a:t>
            </a:r>
            <a:endParaRPr/>
          </a:p>
        </p:txBody>
      </p:sp>
      <p:sp>
        <p:nvSpPr>
          <p:cNvPr id="433" name="Google Shape;433;p55"/>
          <p:cNvSpPr txBox="1"/>
          <p:nvPr/>
        </p:nvSpPr>
        <p:spPr>
          <a:xfrm>
            <a:off x="404450" y="2417413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Apis E</a:t>
            </a:r>
            <a:r>
              <a:rPr lang="en"/>
              <a:t>ncryption, digital signatures, and secure communication protocols</a:t>
            </a:r>
            <a:endParaRPr/>
          </a:p>
        </p:txBody>
      </p:sp>
      <p:sp>
        <p:nvSpPr>
          <p:cNvPr id="434" name="Google Shape;434;p55"/>
          <p:cNvSpPr txBox="1"/>
          <p:nvPr/>
        </p:nvSpPr>
        <p:spPr>
          <a:xfrm>
            <a:off x="404450" y="3087888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Better e</a:t>
            </a:r>
            <a:r>
              <a:rPr lang="en"/>
              <a:t>xception Handling</a:t>
            </a:r>
            <a:endParaRPr/>
          </a:p>
        </p:txBody>
      </p:sp>
      <p:pic>
        <p:nvPicPr>
          <p:cNvPr id="435" name="Google Shape;4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75" y="1400024"/>
            <a:ext cx="3829776" cy="25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5"/>
          <p:cNvSpPr txBox="1"/>
          <p:nvPr/>
        </p:nvSpPr>
        <p:spPr>
          <a:xfrm>
            <a:off x="404450" y="3488088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Java handles its memory automatically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"/>
          <p:cNvSpPr txBox="1"/>
          <p:nvPr/>
        </p:nvSpPr>
        <p:spPr>
          <a:xfrm>
            <a:off x="2539950" y="444500"/>
            <a:ext cx="406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Portable</a:t>
            </a:r>
            <a:endParaRPr b="1" sz="2300"/>
          </a:p>
        </p:txBody>
      </p:sp>
      <p:pic>
        <p:nvPicPr>
          <p:cNvPr id="442" name="Google Shape;4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95438"/>
            <a:ext cx="47625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"/>
          <p:cNvSpPr txBox="1"/>
          <p:nvPr/>
        </p:nvSpPr>
        <p:spPr>
          <a:xfrm>
            <a:off x="712625" y="1971450"/>
            <a:ext cx="4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"write once, run anywhere" </a:t>
            </a:r>
            <a:r>
              <a:rPr lang="en"/>
              <a:t>principle</a:t>
            </a:r>
            <a:r>
              <a:rPr lang="en"/>
              <a:t> </a:t>
            </a:r>
            <a:endParaRPr/>
          </a:p>
        </p:txBody>
      </p:sp>
      <p:sp>
        <p:nvSpPr>
          <p:cNvPr id="448" name="Google Shape;448;p57"/>
          <p:cNvSpPr txBox="1"/>
          <p:nvPr/>
        </p:nvSpPr>
        <p:spPr>
          <a:xfrm>
            <a:off x="2539950" y="444500"/>
            <a:ext cx="406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Portable</a:t>
            </a:r>
            <a:endParaRPr b="1" sz="2300"/>
          </a:p>
        </p:txBody>
      </p:sp>
      <p:sp>
        <p:nvSpPr>
          <p:cNvPr id="449" name="Google Shape;449;p57"/>
          <p:cNvSpPr txBox="1"/>
          <p:nvPr/>
        </p:nvSpPr>
        <p:spPr>
          <a:xfrm>
            <a:off x="712625" y="2371650"/>
            <a:ext cx="4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Thanks to JVM and bytecode</a:t>
            </a:r>
            <a:endParaRPr/>
          </a:p>
        </p:txBody>
      </p:sp>
      <p:sp>
        <p:nvSpPr>
          <p:cNvPr id="450" name="Google Shape;450;p57"/>
          <p:cNvSpPr txBox="1"/>
          <p:nvPr/>
        </p:nvSpPr>
        <p:spPr>
          <a:xfrm>
            <a:off x="712625" y="2771850"/>
            <a:ext cx="4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Standard Libraries for all platform</a:t>
            </a:r>
            <a:endParaRPr/>
          </a:p>
        </p:txBody>
      </p:sp>
      <p:pic>
        <p:nvPicPr>
          <p:cNvPr id="451" name="Google Shape;4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600" y="691475"/>
            <a:ext cx="1423675" cy="14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325" y="2371649"/>
            <a:ext cx="1703200" cy="17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6106" y="1994050"/>
            <a:ext cx="1600551" cy="195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 txBox="1"/>
          <p:nvPr/>
        </p:nvSpPr>
        <p:spPr>
          <a:xfrm>
            <a:off x="712625" y="1971450"/>
            <a:ext cx="4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Objects</a:t>
            </a:r>
            <a:endParaRPr/>
          </a:p>
        </p:txBody>
      </p:sp>
      <p:sp>
        <p:nvSpPr>
          <p:cNvPr id="459" name="Google Shape;459;p58"/>
          <p:cNvSpPr txBox="1"/>
          <p:nvPr/>
        </p:nvSpPr>
        <p:spPr>
          <a:xfrm>
            <a:off x="2539950" y="444500"/>
            <a:ext cx="406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Object Oriented</a:t>
            </a:r>
            <a:endParaRPr b="1" sz="2300"/>
          </a:p>
        </p:txBody>
      </p:sp>
      <p:sp>
        <p:nvSpPr>
          <p:cNvPr id="460" name="Google Shape;460;p58"/>
          <p:cNvSpPr txBox="1"/>
          <p:nvPr/>
        </p:nvSpPr>
        <p:spPr>
          <a:xfrm>
            <a:off x="712625" y="2371650"/>
            <a:ext cx="4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Classes</a:t>
            </a:r>
            <a:endParaRPr/>
          </a:p>
        </p:txBody>
      </p:sp>
      <p:sp>
        <p:nvSpPr>
          <p:cNvPr id="461" name="Google Shape;461;p58"/>
          <p:cNvSpPr txBox="1"/>
          <p:nvPr/>
        </p:nvSpPr>
        <p:spPr>
          <a:xfrm>
            <a:off x="712625" y="2771850"/>
            <a:ext cx="4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Encapsulation</a:t>
            </a:r>
            <a:endParaRPr/>
          </a:p>
        </p:txBody>
      </p:sp>
      <p:sp>
        <p:nvSpPr>
          <p:cNvPr id="462" name="Google Shape;462;p58"/>
          <p:cNvSpPr txBox="1"/>
          <p:nvPr/>
        </p:nvSpPr>
        <p:spPr>
          <a:xfrm>
            <a:off x="712625" y="3172050"/>
            <a:ext cx="4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Inheritance</a:t>
            </a:r>
            <a:endParaRPr/>
          </a:p>
        </p:txBody>
      </p:sp>
      <p:pic>
        <p:nvPicPr>
          <p:cNvPr id="463" name="Google Shape;4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875" y="1416188"/>
            <a:ext cx="2842400" cy="31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 txBox="1"/>
          <p:nvPr/>
        </p:nvSpPr>
        <p:spPr>
          <a:xfrm>
            <a:off x="712625" y="1971450"/>
            <a:ext cx="4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trict type system</a:t>
            </a:r>
            <a:r>
              <a:rPr lang="en"/>
              <a:t> </a:t>
            </a:r>
            <a:endParaRPr/>
          </a:p>
        </p:txBody>
      </p:sp>
      <p:sp>
        <p:nvSpPr>
          <p:cNvPr id="469" name="Google Shape;469;p59"/>
          <p:cNvSpPr txBox="1"/>
          <p:nvPr/>
        </p:nvSpPr>
        <p:spPr>
          <a:xfrm>
            <a:off x="2539950" y="444500"/>
            <a:ext cx="406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Robust</a:t>
            </a:r>
            <a:endParaRPr b="1" sz="2300"/>
          </a:p>
        </p:txBody>
      </p:sp>
      <p:sp>
        <p:nvSpPr>
          <p:cNvPr id="470" name="Google Shape;470;p59"/>
          <p:cNvSpPr txBox="1"/>
          <p:nvPr/>
        </p:nvSpPr>
        <p:spPr>
          <a:xfrm>
            <a:off x="712625" y="2371650"/>
            <a:ext cx="4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</a:t>
            </a:r>
            <a:r>
              <a:rPr lang="en"/>
              <a:t>arbage collector 🧙‍♂️</a:t>
            </a:r>
            <a:endParaRPr/>
          </a:p>
        </p:txBody>
      </p:sp>
      <p:sp>
        <p:nvSpPr>
          <p:cNvPr id="471" name="Google Shape;471;p59"/>
          <p:cNvSpPr txBox="1"/>
          <p:nvPr/>
        </p:nvSpPr>
        <p:spPr>
          <a:xfrm>
            <a:off x="712625" y="2771850"/>
            <a:ext cx="4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Pointer </a:t>
            </a:r>
            <a:r>
              <a:rPr lang="en"/>
              <a:t>🤩</a:t>
            </a:r>
            <a:endParaRPr/>
          </a:p>
        </p:txBody>
      </p:sp>
      <p:sp>
        <p:nvSpPr>
          <p:cNvPr id="472" name="Google Shape;472;p59"/>
          <p:cNvSpPr txBox="1"/>
          <p:nvPr/>
        </p:nvSpPr>
        <p:spPr>
          <a:xfrm>
            <a:off x="712625" y="3172050"/>
            <a:ext cx="47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</a:t>
            </a:r>
            <a:r>
              <a:rPr lang="en"/>
              <a:t>xception handling</a:t>
            </a:r>
            <a:endParaRPr/>
          </a:p>
        </p:txBody>
      </p:sp>
      <p:sp>
        <p:nvSpPr>
          <p:cNvPr id="473" name="Google Shape;473;p59"/>
          <p:cNvSpPr txBox="1"/>
          <p:nvPr/>
        </p:nvSpPr>
        <p:spPr>
          <a:xfrm>
            <a:off x="1654500" y="1030100"/>
            <a:ext cx="58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is a language that is strong, dependable, and built to last.</a:t>
            </a:r>
            <a:endParaRPr/>
          </a:p>
        </p:txBody>
      </p:sp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325" y="1843488"/>
            <a:ext cx="3385374" cy="2256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/>
        </p:nvSpPr>
        <p:spPr>
          <a:xfrm>
            <a:off x="2539950" y="444500"/>
            <a:ext cx="406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Multi-threading</a:t>
            </a:r>
            <a:endParaRPr b="1" sz="2300"/>
          </a:p>
        </p:txBody>
      </p:sp>
      <p:sp>
        <p:nvSpPr>
          <p:cNvPr id="480" name="Google Shape;480;p60"/>
          <p:cNvSpPr txBox="1"/>
          <p:nvPr/>
        </p:nvSpPr>
        <p:spPr>
          <a:xfrm>
            <a:off x="1125875" y="2491575"/>
            <a:ext cx="335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thread is like a separate program, executing concurrently</a:t>
            </a:r>
            <a:endParaRPr/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725" y="1770613"/>
            <a:ext cx="3410777" cy="24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/>
        </p:nvSpPr>
        <p:spPr>
          <a:xfrm>
            <a:off x="2539950" y="444500"/>
            <a:ext cx="406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Dynamic</a:t>
            </a:r>
            <a:endParaRPr b="1" sz="2300"/>
          </a:p>
        </p:txBody>
      </p:sp>
      <p:sp>
        <p:nvSpPr>
          <p:cNvPr id="487" name="Google Shape;487;p61"/>
          <p:cNvSpPr txBox="1"/>
          <p:nvPr/>
        </p:nvSpPr>
        <p:spPr>
          <a:xfrm>
            <a:off x="2603500" y="20743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ClassLoader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638" y="630438"/>
            <a:ext cx="3024725" cy="26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2641300" y="3558763"/>
            <a:ext cx="3727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Roboto"/>
                <a:ea typeface="Roboto"/>
                <a:cs typeface="Roboto"/>
                <a:sym typeface="Roboto"/>
              </a:rPr>
              <a:t>“Oak”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4453">
            <a:off x="6738376" y="1934425"/>
            <a:ext cx="3394143" cy="3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30294" l="0" r="0" t="0"/>
          <a:stretch/>
        </p:blipFill>
        <p:spPr>
          <a:xfrm>
            <a:off x="2944875" y="1393887"/>
            <a:ext cx="1988976" cy="138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744454">
            <a:off x="7310262" y="2365740"/>
            <a:ext cx="1354175" cy="12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2206275" y="2780275"/>
            <a:ext cx="388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/>
              <a:t>I am a fan of coffee, so…</a:t>
            </a:r>
            <a:endParaRPr b="1" i="1" sz="1900"/>
          </a:p>
        </p:txBody>
      </p:sp>
      <p:sp>
        <p:nvSpPr>
          <p:cNvPr id="93" name="Google Shape;93;p18"/>
          <p:cNvSpPr txBox="1"/>
          <p:nvPr/>
        </p:nvSpPr>
        <p:spPr>
          <a:xfrm>
            <a:off x="2206275" y="42275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[</a:t>
            </a:r>
            <a:r>
              <a:rPr lang="en" sz="2100"/>
              <a:t>energy ,excitement]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25" y="2083275"/>
            <a:ext cx="7656350" cy="30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350" y="372125"/>
            <a:ext cx="2711300" cy="203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434" y="2948826"/>
            <a:ext cx="4550748" cy="1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675" y="405100"/>
            <a:ext cx="2560275" cy="1111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0"/>
          <p:cNvCxnSpPr/>
          <p:nvPr/>
        </p:nvCxnSpPr>
        <p:spPr>
          <a:xfrm>
            <a:off x="4538400" y="1766625"/>
            <a:ext cx="0" cy="108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20"/>
          <p:cNvSpPr txBox="1"/>
          <p:nvPr/>
        </p:nvSpPr>
        <p:spPr>
          <a:xfrm>
            <a:off x="4806050" y="2029338"/>
            <a:ext cx="115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2010</a:t>
            </a:r>
            <a:endParaRPr b="1"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00" y="349100"/>
            <a:ext cx="6238999" cy="444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EFB28481DCF49B38B5EE46826F0D8" ma:contentTypeVersion="0" ma:contentTypeDescription="Create a new document." ma:contentTypeScope="" ma:versionID="22cace2f1f9eec41a4d4e6d0b4fdd26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0EF8D-6BA3-4742-BB1F-2DE14FC8FA2E}"/>
</file>

<file path=customXml/itemProps2.xml><?xml version="1.0" encoding="utf-8"?>
<ds:datastoreItem xmlns:ds="http://schemas.openxmlformats.org/officeDocument/2006/customXml" ds:itemID="{9ED0CF46-5FAE-4586-9B39-ADBDFF865729}"/>
</file>